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0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-1188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BBA8-6313-403A-BE54-947CE8549E44}" type="datetimeFigureOut">
              <a:rPr lang="en-US" smtClean="0"/>
              <a:t>2/25/16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E7071-D77B-4F62-AFA0-BCD0E89FB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46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BBA8-6313-403A-BE54-947CE8549E44}" type="datetimeFigureOut">
              <a:rPr lang="en-US" smtClean="0"/>
              <a:t>2/25/16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E7071-D77B-4F62-AFA0-BCD0E89FB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15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BBA8-6313-403A-BE54-947CE8549E44}" type="datetimeFigureOut">
              <a:rPr lang="en-US" smtClean="0"/>
              <a:t>2/25/16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E7071-D77B-4F62-AFA0-BCD0E89FB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75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BBA8-6313-403A-BE54-947CE8549E44}" type="datetimeFigureOut">
              <a:rPr lang="en-US" smtClean="0"/>
              <a:t>2/25/16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E7071-D77B-4F62-AFA0-BCD0E89FB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58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BBA8-6313-403A-BE54-947CE8549E44}" type="datetimeFigureOut">
              <a:rPr lang="en-US" smtClean="0"/>
              <a:t>2/25/16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E7071-D77B-4F62-AFA0-BCD0E89FB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94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BBA8-6313-403A-BE54-947CE8549E44}" type="datetimeFigureOut">
              <a:rPr lang="en-US" smtClean="0"/>
              <a:t>2/25/16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E7071-D77B-4F62-AFA0-BCD0E89FB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85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BBA8-6313-403A-BE54-947CE8549E44}" type="datetimeFigureOut">
              <a:rPr lang="en-US" smtClean="0"/>
              <a:t>2/25/16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E7071-D77B-4F62-AFA0-BCD0E89FB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496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BBA8-6313-403A-BE54-947CE8549E44}" type="datetimeFigureOut">
              <a:rPr lang="en-US" smtClean="0"/>
              <a:t>2/25/16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E7071-D77B-4F62-AFA0-BCD0E89FB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8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BBA8-6313-403A-BE54-947CE8549E44}" type="datetimeFigureOut">
              <a:rPr lang="en-US" smtClean="0"/>
              <a:t>2/25/16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E7071-D77B-4F62-AFA0-BCD0E89FB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42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BBA8-6313-403A-BE54-947CE8549E44}" type="datetimeFigureOut">
              <a:rPr lang="en-US" smtClean="0"/>
              <a:t>2/25/16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E7071-D77B-4F62-AFA0-BCD0E89FB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7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BBA8-6313-403A-BE54-947CE8549E44}" type="datetimeFigureOut">
              <a:rPr lang="en-US" smtClean="0"/>
              <a:t>2/25/16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E7071-D77B-4F62-AFA0-BCD0E89FB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955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EBBA8-6313-403A-BE54-947CE8549E44}" type="datetimeFigureOut">
              <a:rPr lang="en-US" smtClean="0"/>
              <a:t>2/25/16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E7071-D77B-4F62-AFA0-BCD0E89FB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92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09600" y="130175"/>
            <a:ext cx="7772400" cy="1470025"/>
          </a:xfrm>
        </p:spPr>
        <p:txBody>
          <a:bodyPr/>
          <a:lstStyle/>
          <a:p>
            <a:r>
              <a:rPr lang="en-US" dirty="0" smtClean="0"/>
              <a:t>Point-Line Duality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932154" y="1415385"/>
                <a:ext cx="775830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,…,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</a:rPr>
                      <m:t>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r>
                  <a:rPr lang="en-US" dirty="0" smtClean="0"/>
                  <a:t> be a set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points. Now define a set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∗</m:t>
                            </m:r>
                          </m:sup>
                        </m:sSubSup>
                        <m:r>
                          <a:rPr lang="en-US" b="0" i="1" smtClean="0">
                            <a:latin typeface="Cambria Math"/>
                          </a:rPr>
                          <m:t>,…, 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∗</m:t>
                            </m:r>
                          </m:sup>
                        </m:sSubSup>
                      </m:e>
                    </m:d>
                  </m:oMath>
                </a14:m>
                <a:r>
                  <a:rPr lang="en-US" dirty="0" smtClean="0"/>
                  <a:t>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lines as follows:</a:t>
                </a:r>
                <a:endParaRPr lang="en-US" dirty="0" smtClean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154" y="1415385"/>
                <a:ext cx="7758303" cy="646331"/>
              </a:xfrm>
              <a:prstGeom prst="rect">
                <a:avLst/>
              </a:prstGeom>
              <a:blipFill rotWithShape="1">
                <a:blip r:embed="rId2"/>
                <a:stretch>
                  <a:fillRect l="-707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242873" y="2126947"/>
                <a:ext cx="2253793" cy="9452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Primal plane</a:t>
                </a:r>
              </a:p>
              <a:p>
                <a:r>
                  <a:rPr lang="en-US" dirty="0" smtClean="0"/>
                  <a:t>Point: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</a:rPr>
                      <m:t>=(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Line: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𝑙</m:t>
                    </m:r>
                    <m:r>
                      <a:rPr lang="en-US" b="0" i="1" smtClean="0">
                        <a:latin typeface="Cambria Math"/>
                      </a:rPr>
                      <m:t>: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𝑚𝑥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873" y="2126947"/>
                <a:ext cx="2253793" cy="945259"/>
              </a:xfrm>
              <a:prstGeom prst="rect">
                <a:avLst/>
              </a:prstGeom>
              <a:blipFill rotWithShape="1">
                <a:blip r:embed="rId3"/>
                <a:stretch>
                  <a:fillRect l="-2432" t="-3226" b="-96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4396839" y="2094681"/>
                <a:ext cx="2362406" cy="9452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Dual plane</a:t>
                </a:r>
              </a:p>
              <a:p>
                <a:r>
                  <a:rPr lang="en-US" dirty="0" smtClean="0"/>
                  <a:t>Line: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: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 −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endParaRPr lang="en-US" b="0" dirty="0" smtClean="0"/>
              </a:p>
              <a:p>
                <a:r>
                  <a:rPr lang="en-US" dirty="0" smtClean="0"/>
                  <a:t>Point: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𝑙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=(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, −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6839" y="2094681"/>
                <a:ext cx="2362406" cy="945259"/>
              </a:xfrm>
              <a:prstGeom prst="rect">
                <a:avLst/>
              </a:prstGeom>
              <a:blipFill rotWithShape="1">
                <a:blip r:embed="rId4"/>
                <a:stretch>
                  <a:fillRect l="-2062" t="-3226" b="-96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55" r="55941" b="26865"/>
          <a:stretch/>
        </p:blipFill>
        <p:spPr bwMode="auto">
          <a:xfrm>
            <a:off x="1066800" y="3136392"/>
            <a:ext cx="66822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793182" y="5184914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baseline="-25000" dirty="0" smtClean="0">
                <a:solidFill>
                  <a:srgbClr val="00B0F0"/>
                </a:solidFill>
              </a:rPr>
              <a:t>1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95600" y="553444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baseline="-25000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95600" y="4431792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baseline="-25000" dirty="0">
                <a:solidFill>
                  <a:srgbClr val="00B0F0"/>
                </a:solidFill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05200" y="5117592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baseline="-25000" dirty="0">
                <a:solidFill>
                  <a:srgbClr val="00B0F0"/>
                </a:solidFill>
              </a:rPr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46434" y="3561326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</a:t>
            </a:r>
            <a:r>
              <a:rPr lang="en-US" dirty="0" smtClean="0">
                <a:solidFill>
                  <a:srgbClr val="00B0F0"/>
                </a:solidFill>
              </a:rPr>
              <a:t>*</a:t>
            </a:r>
            <a:r>
              <a:rPr lang="en-US" baseline="-25000" dirty="0" smtClean="0">
                <a:solidFill>
                  <a:srgbClr val="00B0F0"/>
                </a:solidFill>
              </a:rPr>
              <a:t>1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14200" y="4689530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</a:t>
            </a:r>
            <a:r>
              <a:rPr lang="en-US" dirty="0" smtClean="0">
                <a:solidFill>
                  <a:srgbClr val="00B0F0"/>
                </a:solidFill>
              </a:rPr>
              <a:t>*</a:t>
            </a:r>
            <a:r>
              <a:rPr lang="en-US" baseline="-25000" dirty="0" smtClean="0">
                <a:solidFill>
                  <a:srgbClr val="00B0F0"/>
                </a:solidFill>
              </a:rPr>
              <a:t>2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96839" y="6097833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</a:t>
            </a:r>
            <a:r>
              <a:rPr lang="en-US" dirty="0" smtClean="0">
                <a:solidFill>
                  <a:srgbClr val="00B0F0"/>
                </a:solidFill>
              </a:rPr>
              <a:t>*</a:t>
            </a:r>
            <a:r>
              <a:rPr lang="en-US" baseline="-25000" dirty="0" smtClean="0">
                <a:solidFill>
                  <a:srgbClr val="00B0F0"/>
                </a:solidFill>
              </a:rPr>
              <a:t>4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00142" y="5513558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</a:t>
            </a:r>
            <a:r>
              <a:rPr lang="en-US" dirty="0" smtClean="0">
                <a:solidFill>
                  <a:srgbClr val="00B0F0"/>
                </a:solidFill>
              </a:rPr>
              <a:t>*</a:t>
            </a:r>
            <a:r>
              <a:rPr lang="en-US" baseline="-25000" dirty="0" smtClean="0">
                <a:solidFill>
                  <a:srgbClr val="00B0F0"/>
                </a:solidFill>
              </a:rPr>
              <a:t>3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23280" y="3745992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000A0"/>
                </a:solidFill>
              </a:rPr>
              <a:t>l</a:t>
            </a:r>
            <a:r>
              <a:rPr lang="en-US" baseline="-25000" dirty="0" smtClean="0">
                <a:solidFill>
                  <a:srgbClr val="F000A0"/>
                </a:solidFill>
              </a:rPr>
              <a:t>2</a:t>
            </a:r>
            <a:endParaRPr lang="en-US" baseline="-25000" dirty="0">
              <a:solidFill>
                <a:srgbClr val="F00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81800" y="5203409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000A0"/>
                </a:solidFill>
              </a:rPr>
              <a:t>l*</a:t>
            </a:r>
            <a:r>
              <a:rPr lang="en-US" baseline="-25000" dirty="0">
                <a:solidFill>
                  <a:srgbClr val="F000A0"/>
                </a:solidFill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94885" y="4742426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000A0"/>
                </a:solidFill>
              </a:rPr>
              <a:t>l*</a:t>
            </a:r>
            <a:r>
              <a:rPr lang="en-US" baseline="-25000" dirty="0">
                <a:solidFill>
                  <a:srgbClr val="F000A0"/>
                </a:solidFill>
              </a:rPr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54136" y="4373094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000A0"/>
                </a:solidFill>
              </a:rPr>
              <a:t>l</a:t>
            </a:r>
            <a:r>
              <a:rPr lang="en-US" baseline="-25000" dirty="0">
                <a:solidFill>
                  <a:srgbClr val="F000A0"/>
                </a:solidFill>
              </a:rPr>
              <a:t>1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932155" y="4431792"/>
            <a:ext cx="3335045" cy="1600200"/>
          </a:xfrm>
          <a:prstGeom prst="line">
            <a:avLst/>
          </a:prstGeom>
          <a:ln w="25400">
            <a:solidFill>
              <a:srgbClr val="F00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361242" y="3418259"/>
            <a:ext cx="2143958" cy="3299533"/>
          </a:xfrm>
          <a:prstGeom prst="line">
            <a:avLst/>
          </a:prstGeom>
          <a:ln w="25400">
            <a:solidFill>
              <a:srgbClr val="F00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>
            <a:spLocks noChangeAspect="1"/>
          </p:cNvSpPr>
          <p:nvPr/>
        </p:nvSpPr>
        <p:spPr>
          <a:xfrm>
            <a:off x="6710778" y="5416188"/>
            <a:ext cx="53266" cy="58698"/>
          </a:xfrm>
          <a:prstGeom prst="ellipse">
            <a:avLst/>
          </a:prstGeom>
          <a:solidFill>
            <a:srgbClr val="F000A0"/>
          </a:solidFill>
          <a:ln>
            <a:solidFill>
              <a:srgbClr val="F00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>
            <a:spLocks noChangeAspect="1"/>
          </p:cNvSpPr>
          <p:nvPr/>
        </p:nvSpPr>
        <p:spPr>
          <a:xfrm>
            <a:off x="5646892" y="4769568"/>
            <a:ext cx="53266" cy="58698"/>
          </a:xfrm>
          <a:prstGeom prst="ellipse">
            <a:avLst/>
          </a:prstGeom>
          <a:solidFill>
            <a:srgbClr val="F000A0"/>
          </a:solidFill>
          <a:ln>
            <a:solidFill>
              <a:srgbClr val="F00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16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3" grpId="0" animBg="1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30175"/>
            <a:ext cx="7772400" cy="1470025"/>
          </a:xfrm>
        </p:spPr>
        <p:txBody>
          <a:bodyPr/>
          <a:lstStyle/>
          <a:p>
            <a:r>
              <a:rPr lang="en-US" dirty="0" smtClean="0"/>
              <a:t>Properties: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55" r="55941" b="26865"/>
          <a:stretch/>
        </p:blipFill>
        <p:spPr bwMode="auto">
          <a:xfrm>
            <a:off x="1066800" y="1600200"/>
            <a:ext cx="66822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93182" y="3648722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baseline="-25000" dirty="0" smtClean="0">
                <a:solidFill>
                  <a:srgbClr val="00B0F0"/>
                </a:solidFill>
              </a:rPr>
              <a:t>1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5600" y="399824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baseline="-25000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95600" y="289560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baseline="-25000" dirty="0">
                <a:solidFill>
                  <a:srgbClr val="00B0F0"/>
                </a:solidFill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05200" y="358140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baseline="-25000" dirty="0">
                <a:solidFill>
                  <a:srgbClr val="00B0F0"/>
                </a:solidFill>
              </a:rPr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46434" y="2025134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</a:t>
            </a:r>
            <a:r>
              <a:rPr lang="en-US" dirty="0" smtClean="0">
                <a:solidFill>
                  <a:srgbClr val="00B0F0"/>
                </a:solidFill>
              </a:rPr>
              <a:t>*</a:t>
            </a:r>
            <a:r>
              <a:rPr lang="en-US" baseline="-25000" dirty="0" smtClean="0">
                <a:solidFill>
                  <a:srgbClr val="00B0F0"/>
                </a:solidFill>
              </a:rPr>
              <a:t>1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14200" y="3153338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</a:t>
            </a:r>
            <a:r>
              <a:rPr lang="en-US" dirty="0" smtClean="0">
                <a:solidFill>
                  <a:srgbClr val="00B0F0"/>
                </a:solidFill>
              </a:rPr>
              <a:t>*</a:t>
            </a:r>
            <a:r>
              <a:rPr lang="en-US" baseline="-25000" dirty="0" smtClean="0">
                <a:solidFill>
                  <a:srgbClr val="00B0F0"/>
                </a:solidFill>
              </a:rPr>
              <a:t>2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96839" y="4561641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</a:t>
            </a:r>
            <a:r>
              <a:rPr lang="en-US" dirty="0" smtClean="0">
                <a:solidFill>
                  <a:srgbClr val="00B0F0"/>
                </a:solidFill>
              </a:rPr>
              <a:t>*</a:t>
            </a:r>
            <a:r>
              <a:rPr lang="en-US" baseline="-25000" dirty="0" smtClean="0">
                <a:solidFill>
                  <a:srgbClr val="00B0F0"/>
                </a:solidFill>
              </a:rPr>
              <a:t>4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00142" y="3977366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</a:t>
            </a:r>
            <a:r>
              <a:rPr lang="en-US" dirty="0" smtClean="0">
                <a:solidFill>
                  <a:srgbClr val="00B0F0"/>
                </a:solidFill>
              </a:rPr>
              <a:t>*</a:t>
            </a:r>
            <a:r>
              <a:rPr lang="en-US" baseline="-25000" dirty="0" smtClean="0">
                <a:solidFill>
                  <a:srgbClr val="00B0F0"/>
                </a:solidFill>
              </a:rPr>
              <a:t>3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23280" y="2209800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000A0"/>
                </a:solidFill>
              </a:rPr>
              <a:t>l</a:t>
            </a:r>
            <a:r>
              <a:rPr lang="en-US" baseline="-25000" dirty="0" smtClean="0">
                <a:solidFill>
                  <a:srgbClr val="F000A0"/>
                </a:solidFill>
              </a:rPr>
              <a:t>2</a:t>
            </a:r>
            <a:endParaRPr lang="en-US" baseline="-25000" dirty="0">
              <a:solidFill>
                <a:srgbClr val="F00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81800" y="3667217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000A0"/>
                </a:solidFill>
              </a:rPr>
              <a:t>l*</a:t>
            </a:r>
            <a:r>
              <a:rPr lang="en-US" baseline="-25000" dirty="0">
                <a:solidFill>
                  <a:srgbClr val="F000A0"/>
                </a:solidFill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94885" y="3206234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000A0"/>
                </a:solidFill>
              </a:rPr>
              <a:t>l*</a:t>
            </a:r>
            <a:r>
              <a:rPr lang="en-US" baseline="-25000" dirty="0">
                <a:solidFill>
                  <a:srgbClr val="F000A0"/>
                </a:solidFill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54136" y="2836902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000A0"/>
                </a:solidFill>
              </a:rPr>
              <a:t>l</a:t>
            </a:r>
            <a:r>
              <a:rPr lang="en-US" baseline="-25000" dirty="0">
                <a:solidFill>
                  <a:srgbClr val="F000A0"/>
                </a:solidFill>
              </a:rPr>
              <a:t>1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932155" y="2895600"/>
            <a:ext cx="3335045" cy="1600200"/>
          </a:xfrm>
          <a:prstGeom prst="line">
            <a:avLst/>
          </a:prstGeom>
          <a:ln w="25400">
            <a:solidFill>
              <a:srgbClr val="F00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361242" y="1882067"/>
            <a:ext cx="2143958" cy="3299533"/>
          </a:xfrm>
          <a:prstGeom prst="line">
            <a:avLst/>
          </a:prstGeom>
          <a:ln w="25400">
            <a:solidFill>
              <a:srgbClr val="F00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>
            <a:spLocks noChangeAspect="1"/>
          </p:cNvSpPr>
          <p:nvPr/>
        </p:nvSpPr>
        <p:spPr>
          <a:xfrm>
            <a:off x="6710778" y="3879996"/>
            <a:ext cx="53266" cy="58698"/>
          </a:xfrm>
          <a:prstGeom prst="ellipse">
            <a:avLst/>
          </a:prstGeom>
          <a:solidFill>
            <a:srgbClr val="F000A0"/>
          </a:solidFill>
          <a:ln>
            <a:solidFill>
              <a:srgbClr val="F00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>
            <a:spLocks noChangeAspect="1"/>
          </p:cNvSpPr>
          <p:nvPr/>
        </p:nvSpPr>
        <p:spPr>
          <a:xfrm>
            <a:off x="5646892" y="3233376"/>
            <a:ext cx="53266" cy="58698"/>
          </a:xfrm>
          <a:prstGeom prst="ellipse">
            <a:avLst/>
          </a:prstGeom>
          <a:solidFill>
            <a:srgbClr val="F000A0"/>
          </a:solidFill>
          <a:ln>
            <a:solidFill>
              <a:srgbClr val="F00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932155" y="5672831"/>
                <a:ext cx="4086072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∗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𝑝</m:t>
                    </m:r>
                  </m:oMath>
                </a14:m>
                <a:endParaRPr lang="en-US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</a:rPr>
                      <m:t>∈</m:t>
                    </m:r>
                    <m:r>
                      <a:rPr lang="en-US" b="0" i="1" smtClean="0">
                        <a:latin typeface="Cambria Math"/>
                      </a:rPr>
                      <m:t>𝑙</m:t>
                    </m:r>
                    <m:r>
                      <a:rPr lang="en-US" b="0" i="1" smtClean="0">
                        <a:latin typeface="Cambria Math"/>
                      </a:rPr>
                      <m:t> ⇔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𝑙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𝑝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 smtClean="0">
                    <a:sym typeface="Symbol"/>
                  </a:rPr>
                  <a:t>  </a:t>
                </a:r>
                <a:r>
                  <a:rPr lang="en-US" i="1" dirty="0" smtClean="0">
                    <a:sym typeface="Symbol"/>
                  </a:rPr>
                  <a:t>incidence-preserving</a:t>
                </a:r>
                <a:endParaRPr lang="en-US" i="1" dirty="0" smtClean="0">
                  <a:sym typeface="Symbol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sym typeface="Symbol"/>
                      </a:rPr>
                      <m:t>𝑝</m:t>
                    </m:r>
                  </m:oMath>
                </a14:m>
                <a:r>
                  <a:rPr lang="en-US" dirty="0" smtClean="0">
                    <a:sym typeface="Symbol"/>
                  </a:rPr>
                  <a:t> lies above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sym typeface="Symbol"/>
                      </a:rPr>
                      <m:t>𝑙</m:t>
                    </m:r>
                    <m:r>
                      <a:rPr lang="en-US" b="0" i="1" smtClean="0">
                        <a:latin typeface="Cambria Math"/>
                        <a:sym typeface="Symbol"/>
                      </a:rPr>
                      <m:t> ⇔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  <a:sym typeface="Symbol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sym typeface="Symbol"/>
                          </a:rPr>
                          <m:t>𝑙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  <a:sym typeface="Symbol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 smtClean="0">
                    <a:sym typeface="Symbol"/>
                  </a:rPr>
                  <a:t> lies above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  <a:sym typeface="Symbol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sym typeface="Symbol"/>
                          </a:rPr>
                          <m:t>𝑝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sym typeface="Symbol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155" y="5672831"/>
                <a:ext cx="4086072" cy="923330"/>
              </a:xfrm>
              <a:prstGeom prst="rect">
                <a:avLst/>
              </a:prstGeom>
              <a:blipFill rotWithShape="1">
                <a:blip r:embed="rId3"/>
                <a:stretch>
                  <a:fillRect l="-1045" t="-1325" r="-448" b="-99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1242874" y="1278384"/>
            <a:ext cx="935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Primal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4396839" y="1246118"/>
            <a:ext cx="935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Dual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998187" y="5686243"/>
            <a:ext cx="3618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l</a:t>
            </a:r>
            <a:r>
              <a:rPr lang="en-US" baseline="-25000" dirty="0"/>
              <a:t>2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 l*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p*</a:t>
            </a:r>
            <a:r>
              <a:rPr lang="en-US" baseline="-25000" dirty="0" smtClean="0"/>
              <a:t>1</a:t>
            </a:r>
            <a:r>
              <a:rPr lang="en-US" dirty="0" smtClean="0">
                <a:sym typeface="Symbol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ym typeface="Symbol"/>
              </a:rPr>
              <a:t>p</a:t>
            </a:r>
            <a:r>
              <a:rPr lang="en-US" baseline="-25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 is above l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 l*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is above p*</a:t>
            </a:r>
            <a:r>
              <a:rPr lang="en-US" baseline="-25000" dirty="0" smtClean="0">
                <a:sym typeface="Symbol"/>
              </a:rPr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97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30175"/>
            <a:ext cx="7772400" cy="1470025"/>
          </a:xfrm>
        </p:spPr>
        <p:txBody>
          <a:bodyPr/>
          <a:lstStyle/>
          <a:p>
            <a:r>
              <a:rPr lang="en-US" dirty="0" smtClean="0"/>
              <a:t>Properties: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242874" y="1278384"/>
            <a:ext cx="935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Primal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4396839" y="1246118"/>
            <a:ext cx="935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Dual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" t="49523" r="57201" b="13202"/>
          <a:stretch/>
        </p:blipFill>
        <p:spPr bwMode="auto">
          <a:xfrm>
            <a:off x="1221638" y="1762065"/>
            <a:ext cx="6174028" cy="3285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1785866" y="3538994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baseline="-25000" dirty="0" smtClean="0">
                <a:solidFill>
                  <a:srgbClr val="00B0F0"/>
                </a:solidFill>
              </a:rPr>
              <a:t>1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88284" y="388852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baseline="-25000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54136" y="2836902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000A0"/>
                </a:solidFill>
              </a:rPr>
              <a:t>l</a:t>
            </a:r>
            <a:r>
              <a:rPr lang="en-US" baseline="-25000" dirty="0">
                <a:solidFill>
                  <a:srgbClr val="F000A0"/>
                </a:solidFill>
              </a:rPr>
              <a:t>1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1243584" y="3174797"/>
            <a:ext cx="2999232" cy="1038758"/>
          </a:xfrm>
          <a:prstGeom prst="line">
            <a:avLst/>
          </a:prstGeom>
          <a:ln w="25400">
            <a:solidFill>
              <a:srgbClr val="F00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831881" y="2259220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</a:t>
            </a:r>
            <a:r>
              <a:rPr lang="en-US" dirty="0" smtClean="0">
                <a:solidFill>
                  <a:srgbClr val="00B0F0"/>
                </a:solidFill>
              </a:rPr>
              <a:t>*</a:t>
            </a:r>
            <a:r>
              <a:rPr lang="en-US" baseline="-25000" dirty="0" smtClean="0">
                <a:solidFill>
                  <a:srgbClr val="00B0F0"/>
                </a:solidFill>
              </a:rPr>
              <a:t>1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72722" y="3804391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</a:t>
            </a:r>
            <a:r>
              <a:rPr lang="en-US" dirty="0" smtClean="0">
                <a:solidFill>
                  <a:srgbClr val="00B0F0"/>
                </a:solidFill>
              </a:rPr>
              <a:t>*</a:t>
            </a:r>
            <a:r>
              <a:rPr lang="en-US" baseline="-25000" dirty="0" smtClean="0">
                <a:solidFill>
                  <a:srgbClr val="00B0F0"/>
                </a:solidFill>
              </a:rPr>
              <a:t>2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60722" y="3440320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000A0"/>
                </a:solidFill>
              </a:rPr>
              <a:t>l*</a:t>
            </a:r>
            <a:r>
              <a:rPr lang="en-US" baseline="-25000" dirty="0">
                <a:solidFill>
                  <a:srgbClr val="F000A0"/>
                </a:solidFill>
              </a:rPr>
              <a:t>1</a:t>
            </a:r>
          </a:p>
        </p:txBody>
      </p:sp>
      <p:sp>
        <p:nvSpPr>
          <p:cNvPr id="36" name="Oval 35"/>
          <p:cNvSpPr>
            <a:spLocks noChangeAspect="1"/>
          </p:cNvSpPr>
          <p:nvPr/>
        </p:nvSpPr>
        <p:spPr>
          <a:xfrm>
            <a:off x="5624946" y="3321158"/>
            <a:ext cx="53266" cy="58698"/>
          </a:xfrm>
          <a:prstGeom prst="ellipse">
            <a:avLst/>
          </a:prstGeom>
          <a:solidFill>
            <a:srgbClr val="F000A0"/>
          </a:solidFill>
          <a:ln>
            <a:solidFill>
              <a:srgbClr val="F00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6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45425"/>
            <a:ext cx="7772400" cy="1470025"/>
          </a:xfrm>
        </p:spPr>
        <p:txBody>
          <a:bodyPr/>
          <a:lstStyle/>
          <a:p>
            <a:r>
              <a:rPr lang="en-US" dirty="0" smtClean="0"/>
              <a:t>LCH </a:t>
            </a:r>
            <a:r>
              <a:rPr lang="en-US" dirty="0" smtClean="0">
                <a:sym typeface="Symbol"/>
              </a:rPr>
              <a:t> UE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55" r="56138" b="27305"/>
          <a:stretch/>
        </p:blipFill>
        <p:spPr bwMode="auto">
          <a:xfrm>
            <a:off x="976542" y="1744458"/>
            <a:ext cx="6396757" cy="3407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Freeform 39"/>
          <p:cNvSpPr/>
          <p:nvPr/>
        </p:nvSpPr>
        <p:spPr>
          <a:xfrm>
            <a:off x="5091113" y="2043113"/>
            <a:ext cx="1171575" cy="604837"/>
          </a:xfrm>
          <a:custGeom>
            <a:avLst/>
            <a:gdLst>
              <a:gd name="connsiteX0" fmla="*/ 0 w 1171575"/>
              <a:gd name="connsiteY0" fmla="*/ 23812 h 604837"/>
              <a:gd name="connsiteX1" fmla="*/ 147637 w 1171575"/>
              <a:gd name="connsiteY1" fmla="*/ 342900 h 604837"/>
              <a:gd name="connsiteX2" fmla="*/ 357187 w 1171575"/>
              <a:gd name="connsiteY2" fmla="*/ 604837 h 604837"/>
              <a:gd name="connsiteX3" fmla="*/ 762000 w 1171575"/>
              <a:gd name="connsiteY3" fmla="*/ 576262 h 604837"/>
              <a:gd name="connsiteX4" fmla="*/ 971550 w 1171575"/>
              <a:gd name="connsiteY4" fmla="*/ 409575 h 604837"/>
              <a:gd name="connsiteX5" fmla="*/ 1171575 w 1171575"/>
              <a:gd name="connsiteY5" fmla="*/ 0 h 604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1575" h="604837">
                <a:moveTo>
                  <a:pt x="0" y="23812"/>
                </a:moveTo>
                <a:lnTo>
                  <a:pt x="147637" y="342900"/>
                </a:lnTo>
                <a:lnTo>
                  <a:pt x="357187" y="604837"/>
                </a:lnTo>
                <a:lnTo>
                  <a:pt x="762000" y="576262"/>
                </a:lnTo>
                <a:lnTo>
                  <a:pt x="971550" y="409575"/>
                </a:lnTo>
                <a:lnTo>
                  <a:pt x="1171575" y="0"/>
                </a:lnTo>
              </a:path>
            </a:pathLst>
          </a:custGeom>
          <a:solidFill>
            <a:srgbClr val="92D050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42874" y="1278384"/>
            <a:ext cx="935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Primal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96839" y="1246118"/>
            <a:ext cx="935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Dual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1420427" y="3790765"/>
            <a:ext cx="2095130" cy="727969"/>
          </a:xfrm>
          <a:custGeom>
            <a:avLst/>
            <a:gdLst>
              <a:gd name="connsiteX0" fmla="*/ 0 w 2095130"/>
              <a:gd name="connsiteY0" fmla="*/ 0 h 727969"/>
              <a:gd name="connsiteX1" fmla="*/ 541538 w 2095130"/>
              <a:gd name="connsiteY1" fmla="*/ 461639 h 727969"/>
              <a:gd name="connsiteX2" fmla="*/ 1180730 w 2095130"/>
              <a:gd name="connsiteY2" fmla="*/ 727969 h 727969"/>
              <a:gd name="connsiteX3" fmla="*/ 1535837 w 2095130"/>
              <a:gd name="connsiteY3" fmla="*/ 594804 h 727969"/>
              <a:gd name="connsiteX4" fmla="*/ 2095130 w 2095130"/>
              <a:gd name="connsiteY4" fmla="*/ 168676 h 727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5130" h="727969">
                <a:moveTo>
                  <a:pt x="0" y="0"/>
                </a:moveTo>
                <a:lnTo>
                  <a:pt x="541538" y="461639"/>
                </a:lnTo>
                <a:lnTo>
                  <a:pt x="1180730" y="727969"/>
                </a:lnTo>
                <a:lnTo>
                  <a:pt x="1535837" y="594804"/>
                </a:lnTo>
                <a:lnTo>
                  <a:pt x="2095130" y="168676"/>
                </a:lnTo>
              </a:path>
            </a:pathLst>
          </a:custGeom>
          <a:noFill/>
          <a:ln w="19050">
            <a:solidFill>
              <a:srgbClr val="F00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71745" y="3714395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baseline="-25000" dirty="0" smtClean="0">
                <a:solidFill>
                  <a:srgbClr val="00B0F0"/>
                </a:solidFill>
              </a:rPr>
              <a:t>1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3730" y="4182914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baseline="-25000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67992" y="4518734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baseline="-25000" dirty="0">
                <a:solidFill>
                  <a:srgbClr val="00B0F0"/>
                </a:solidFill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53034" y="433406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baseline="-25000" dirty="0">
                <a:solidFill>
                  <a:srgbClr val="00B0F0"/>
                </a:solidFill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52622" y="3825704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</a:t>
            </a:r>
            <a:r>
              <a:rPr lang="en-US" baseline="-25000" dirty="0" smtClean="0">
                <a:solidFill>
                  <a:srgbClr val="00B0F0"/>
                </a:solidFill>
              </a:rPr>
              <a:t>5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3480660" y="3916982"/>
            <a:ext cx="53266" cy="586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2931698" y="4344600"/>
            <a:ext cx="53266" cy="586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2551418" y="4488122"/>
            <a:ext cx="53266" cy="586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>
            <a:spLocks noChangeAspect="1"/>
          </p:cNvSpPr>
          <p:nvPr/>
        </p:nvSpPr>
        <p:spPr>
          <a:xfrm>
            <a:off x="1400226" y="3754196"/>
            <a:ext cx="53266" cy="5869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091508" y="1977193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p*</a:t>
            </a:r>
            <a:r>
              <a:rPr lang="en-US" baseline="-25000" dirty="0" smtClean="0">
                <a:solidFill>
                  <a:srgbClr val="00B0F0"/>
                </a:solidFill>
              </a:rPr>
              <a:t>1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 flipV="1">
            <a:off x="5075656" y="2064629"/>
            <a:ext cx="1334669" cy="3012196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4917935" y="2031291"/>
            <a:ext cx="2268678" cy="2712159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174920" y="2571750"/>
            <a:ext cx="3140284" cy="144107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4098786" y="2031291"/>
            <a:ext cx="2516327" cy="1955147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591050" y="2031291"/>
            <a:ext cx="1704975" cy="3174122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91050" y="1977193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p*</a:t>
            </a:r>
            <a:r>
              <a:rPr lang="en-US" baseline="-25000" dirty="0" smtClean="0">
                <a:solidFill>
                  <a:srgbClr val="00B0F0"/>
                </a:solidFill>
              </a:rPr>
              <a:t>2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068484" y="2346525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p*</a:t>
            </a:r>
            <a:r>
              <a:rPr lang="en-US" baseline="-25000" dirty="0">
                <a:solidFill>
                  <a:srgbClr val="00B0F0"/>
                </a:solidFill>
              </a:rPr>
              <a:t>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098786" y="3345063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p*</a:t>
            </a:r>
            <a:r>
              <a:rPr lang="en-US" baseline="-25000" dirty="0" smtClean="0">
                <a:solidFill>
                  <a:srgbClr val="00B0F0"/>
                </a:solidFill>
              </a:rPr>
              <a:t>4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251186" y="4770380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p*</a:t>
            </a:r>
            <a:r>
              <a:rPr lang="en-US" baseline="-25000" dirty="0">
                <a:solidFill>
                  <a:srgbClr val="00B0F0"/>
                </a:solidFill>
              </a:rPr>
              <a:t>5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50726" y="5995996"/>
            <a:ext cx="3618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LCH = p</a:t>
            </a:r>
            <a:r>
              <a:rPr lang="en-US" baseline="-25000" dirty="0" smtClean="0"/>
              <a:t>1</a:t>
            </a:r>
            <a:r>
              <a:rPr lang="en-US" dirty="0" smtClean="0"/>
              <a:t>, p</a:t>
            </a:r>
            <a:r>
              <a:rPr lang="en-US" baseline="-25000" dirty="0"/>
              <a:t>2</a:t>
            </a:r>
            <a:r>
              <a:rPr lang="en-US" dirty="0" smtClean="0"/>
              <a:t>, p</a:t>
            </a:r>
            <a:r>
              <a:rPr lang="en-US" baseline="-25000" dirty="0"/>
              <a:t>3</a:t>
            </a:r>
            <a:r>
              <a:rPr lang="en-US" dirty="0" smtClean="0"/>
              <a:t>, p</a:t>
            </a:r>
            <a:r>
              <a:rPr lang="en-US" baseline="-25000" dirty="0"/>
              <a:t>4</a:t>
            </a:r>
            <a:r>
              <a:rPr lang="en-US" dirty="0" smtClean="0"/>
              <a:t>, p</a:t>
            </a:r>
            <a:r>
              <a:rPr lang="en-US" baseline="-25000" dirty="0"/>
              <a:t>5</a:t>
            </a:r>
            <a:endParaRPr lang="en-US" baseline="-25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>
                <a:sym typeface="Symbol"/>
              </a:rPr>
              <a:t>UE = </a:t>
            </a:r>
            <a:r>
              <a:rPr lang="en-US" smtClean="0"/>
              <a:t>p*</a:t>
            </a:r>
            <a:r>
              <a:rPr lang="en-US" baseline="-25000" smtClean="0"/>
              <a:t>1</a:t>
            </a:r>
            <a:r>
              <a:rPr lang="en-US" smtClean="0"/>
              <a:t>, p*</a:t>
            </a:r>
            <a:r>
              <a:rPr lang="en-US" baseline="-25000" smtClean="0"/>
              <a:t>2</a:t>
            </a:r>
            <a:r>
              <a:rPr lang="en-US" smtClean="0"/>
              <a:t>, p*</a:t>
            </a:r>
            <a:r>
              <a:rPr lang="en-US" baseline="-25000" smtClean="0"/>
              <a:t>3</a:t>
            </a:r>
            <a:r>
              <a:rPr lang="en-US" smtClean="0"/>
              <a:t>, p*</a:t>
            </a:r>
            <a:r>
              <a:rPr lang="en-US" baseline="-25000" smtClean="0"/>
              <a:t>4</a:t>
            </a:r>
            <a:r>
              <a:rPr lang="en-US" smtClean="0"/>
              <a:t>, p*</a:t>
            </a:r>
            <a:r>
              <a:rPr lang="en-US" baseline="-25000" smtClean="0"/>
              <a:t>5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648920" y="5205413"/>
            <a:ext cx="2257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000A0"/>
                </a:solidFill>
              </a:rPr>
              <a:t>LCH lower convex hull</a:t>
            </a:r>
            <a:endParaRPr lang="en-US" dirty="0">
              <a:solidFill>
                <a:srgbClr val="F000A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156028" y="5218869"/>
            <a:ext cx="4348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000A0"/>
                </a:solidFill>
              </a:rPr>
              <a:t>UE upper envelope (= pointwise maximum)</a:t>
            </a:r>
            <a:br>
              <a:rPr lang="en-US" dirty="0" smtClean="0">
                <a:solidFill>
                  <a:srgbClr val="F000A0"/>
                </a:solidFill>
              </a:rPr>
            </a:br>
            <a:r>
              <a:rPr lang="en-US" dirty="0" err="1" smtClean="0">
                <a:solidFill>
                  <a:srgbClr val="92D050"/>
                </a:solidFill>
              </a:rPr>
              <a:t>halfplane</a:t>
            </a:r>
            <a:r>
              <a:rPr lang="en-US" dirty="0" smtClean="0">
                <a:solidFill>
                  <a:srgbClr val="92D050"/>
                </a:solidFill>
              </a:rPr>
              <a:t> intersection (of upper </a:t>
            </a:r>
            <a:r>
              <a:rPr lang="en-US" dirty="0" err="1" smtClean="0">
                <a:solidFill>
                  <a:srgbClr val="92D050"/>
                </a:solidFill>
              </a:rPr>
              <a:t>halfplanes</a:t>
            </a:r>
            <a:r>
              <a:rPr lang="en-US" dirty="0" smtClean="0">
                <a:solidFill>
                  <a:srgbClr val="92D050"/>
                </a:solidFill>
              </a:rPr>
              <a:t>)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41" name="Freeform 40"/>
          <p:cNvSpPr/>
          <p:nvPr/>
        </p:nvSpPr>
        <p:spPr>
          <a:xfrm>
            <a:off x="5076825" y="2057400"/>
            <a:ext cx="1209675" cy="600075"/>
          </a:xfrm>
          <a:custGeom>
            <a:avLst/>
            <a:gdLst>
              <a:gd name="connsiteX0" fmla="*/ 0 w 1209675"/>
              <a:gd name="connsiteY0" fmla="*/ 0 h 600075"/>
              <a:gd name="connsiteX1" fmla="*/ 138113 w 1209675"/>
              <a:gd name="connsiteY1" fmla="*/ 323850 h 600075"/>
              <a:gd name="connsiteX2" fmla="*/ 357188 w 1209675"/>
              <a:gd name="connsiteY2" fmla="*/ 600075 h 600075"/>
              <a:gd name="connsiteX3" fmla="*/ 752475 w 1209675"/>
              <a:gd name="connsiteY3" fmla="*/ 581025 h 600075"/>
              <a:gd name="connsiteX4" fmla="*/ 990600 w 1209675"/>
              <a:gd name="connsiteY4" fmla="*/ 404813 h 600075"/>
              <a:gd name="connsiteX5" fmla="*/ 1209675 w 1209675"/>
              <a:gd name="connsiteY5" fmla="*/ 4763 h 60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9675" h="600075">
                <a:moveTo>
                  <a:pt x="0" y="0"/>
                </a:moveTo>
                <a:lnTo>
                  <a:pt x="138113" y="323850"/>
                </a:lnTo>
                <a:lnTo>
                  <a:pt x="357188" y="600075"/>
                </a:lnTo>
                <a:lnTo>
                  <a:pt x="752475" y="581025"/>
                </a:lnTo>
                <a:lnTo>
                  <a:pt x="990600" y="404813"/>
                </a:lnTo>
                <a:lnTo>
                  <a:pt x="1209675" y="4763"/>
                </a:lnTo>
              </a:path>
            </a:pathLst>
          </a:cu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5165817" y="2303969"/>
            <a:ext cx="53266" cy="58698"/>
          </a:xfrm>
          <a:prstGeom prst="ellipse">
            <a:avLst/>
          </a:prstGeom>
          <a:solidFill>
            <a:srgbClr val="F000A0"/>
          </a:solidFill>
          <a:ln>
            <a:solidFill>
              <a:srgbClr val="F00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>
            <a:spLocks noChangeAspect="1"/>
          </p:cNvSpPr>
          <p:nvPr/>
        </p:nvSpPr>
        <p:spPr>
          <a:xfrm>
            <a:off x="5418229" y="2613532"/>
            <a:ext cx="53266" cy="58698"/>
          </a:xfrm>
          <a:prstGeom prst="ellipse">
            <a:avLst/>
          </a:prstGeom>
          <a:solidFill>
            <a:srgbClr val="F000A0"/>
          </a:solidFill>
          <a:ln>
            <a:solidFill>
              <a:srgbClr val="F00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5794466" y="2599244"/>
            <a:ext cx="53266" cy="58698"/>
          </a:xfrm>
          <a:prstGeom prst="ellipse">
            <a:avLst/>
          </a:prstGeom>
          <a:solidFill>
            <a:srgbClr val="F000A0"/>
          </a:solidFill>
          <a:ln>
            <a:solidFill>
              <a:srgbClr val="F00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>
            <a:spLocks noChangeAspect="1"/>
          </p:cNvSpPr>
          <p:nvPr/>
        </p:nvSpPr>
        <p:spPr>
          <a:xfrm>
            <a:off x="6037354" y="2437319"/>
            <a:ext cx="53266" cy="58698"/>
          </a:xfrm>
          <a:prstGeom prst="ellipse">
            <a:avLst/>
          </a:prstGeom>
          <a:solidFill>
            <a:srgbClr val="F000A0"/>
          </a:solidFill>
          <a:ln>
            <a:solidFill>
              <a:srgbClr val="F00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9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251</Words>
  <Application>Microsoft Office PowerPoint</Application>
  <PresentationFormat>On-screen Show (4:3)</PresentationFormat>
  <Paragraphs>67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Point-Line Duality</vt:lpstr>
      <vt:lpstr>Properties:</vt:lpstr>
      <vt:lpstr>Properties:</vt:lpstr>
      <vt:lpstr>LCH  UE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Point-Line Duality</dc:title>
  <dc:creator>carola</dc:creator>
  <cp:lastModifiedBy>carola</cp:lastModifiedBy>
  <cp:revision>14</cp:revision>
  <dcterms:created xsi:type="dcterms:W3CDTF">2015-03-24T22:32:42Z</dcterms:created>
  <dcterms:modified xsi:type="dcterms:W3CDTF">2016-02-25T08:19:55Z</dcterms:modified>
</cp:coreProperties>
</file>